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2B4BC-E99C-47E1-BE6D-A98ADF09ED7E}" v="15" dt="2020-10-15T00:35:34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ning Li" userId="6da0b528fb0ad51d" providerId="Windows Live" clId="Web-{ADC2B4BC-E99C-47E1-BE6D-A98ADF09ED7E}"/>
    <pc:docChg chg="modSld">
      <pc:chgData name="Kangning Li" userId="6da0b528fb0ad51d" providerId="Windows Live" clId="Web-{ADC2B4BC-E99C-47E1-BE6D-A98ADF09ED7E}" dt="2020-10-15T00:35:34.846" v="12" actId="14100"/>
      <pc:docMkLst>
        <pc:docMk/>
      </pc:docMkLst>
      <pc:sldChg chg="addSp modSp">
        <pc:chgData name="Kangning Li" userId="6da0b528fb0ad51d" providerId="Windows Live" clId="Web-{ADC2B4BC-E99C-47E1-BE6D-A98ADF09ED7E}" dt="2020-10-15T00:35:34.846" v="12" actId="14100"/>
        <pc:sldMkLst>
          <pc:docMk/>
          <pc:sldMk cId="0" sldId="277"/>
        </pc:sldMkLst>
        <pc:spChg chg="add mod">
          <ac:chgData name="Kangning Li" userId="6da0b528fb0ad51d" providerId="Windows Live" clId="Web-{ADC2B4BC-E99C-47E1-BE6D-A98ADF09ED7E}" dt="2020-10-15T00:35:34.846" v="12" actId="14100"/>
          <ac:spMkLst>
            <pc:docMk/>
            <pc:sldMk cId="0" sldId="277"/>
            <ac:spMk id="2" creationId="{062798EC-0192-41E5-93CF-C06739CB6DF7}"/>
          </ac:spMkLst>
        </pc:spChg>
        <pc:spChg chg="add mod">
          <ac:chgData name="Kangning Li" userId="6da0b528fb0ad51d" providerId="Windows Live" clId="Web-{ADC2B4BC-E99C-47E1-BE6D-A98ADF09ED7E}" dt="2020-10-15T00:35:28.408" v="11" actId="14100"/>
          <ac:spMkLst>
            <pc:docMk/>
            <pc:sldMk cId="0" sldId="277"/>
            <ac:spMk id="18" creationId="{ABAD4291-58BA-455D-BFD2-117870DAA7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1c5b3f7e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1c5b3f7e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c5b3f7e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c5b3f7e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1c5b3f7e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1c5b3f7e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1c5b3f7e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1c5b3f7e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c5b3f7e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c5b3f7e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1c5b3f7e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1c5b3f7e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1c5b3f7e5_0_1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1c5b3f7e5_0_1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c5b3f7e5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1c5b3f7e5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1c5b3f7e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1c5b3f7e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1c5b3f7e5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1c5b3f7e5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c5b3f7e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c5b3f7e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1c5b3f7e5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1c5b3f7e5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1c5b3f7e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1c5b3f7e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c5b3f7e5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c5b3f7e5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1bf566f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1bf566f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c5b3f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1c5b3f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1c5b3f7e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1c5b3f7e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c5b3f7e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c5b3f7e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1c5b3f7e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1c5b3f7e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1c5b3f7e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1c5b3f7e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1c5b3f7e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1c5b3f7e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4 - CUDA Denoiser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- can we just "blur" out the noise?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some scenes and materials, sure!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also </a:t>
            </a:r>
            <a:r>
              <a:rPr lang="en" b="1"/>
              <a:t>guide</a:t>
            </a:r>
            <a:r>
              <a:rPr lang="en"/>
              <a:t> blur with more per-pixel info - basic concept of </a:t>
            </a:r>
            <a:r>
              <a:rPr lang="en" b="1"/>
              <a:t>gbuffers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edges to preserve using per-pixel normals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edges to preserve using per-pixel positions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else might be useful?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13" y="27751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238" y="27751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288" y="27751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763" y="2775125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6382175" y="3302675"/>
            <a:ext cx="468900" cy="4689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2279325" y="3355575"/>
            <a:ext cx="468900" cy="468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4337563" y="3355575"/>
            <a:ext cx="468900" cy="468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5955425" y="3729875"/>
            <a:ext cx="278100" cy="278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3801500" y="3355575"/>
            <a:ext cx="278100" cy="278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5200250" y="4378925"/>
            <a:ext cx="17883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normals differ a lot - must be an edge!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4" name="Google Shape;124;p22"/>
          <p:cNvCxnSpPr>
            <a:stCxn id="123" idx="0"/>
            <a:endCxn id="121" idx="4"/>
          </p:cNvCxnSpPr>
          <p:nvPr/>
        </p:nvCxnSpPr>
        <p:spPr>
          <a:xfrm rot="10800000">
            <a:off x="6094400" y="4008125"/>
            <a:ext cx="0" cy="37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/>
          <p:nvPr/>
        </p:nvSpPr>
        <p:spPr>
          <a:xfrm>
            <a:off x="3024500" y="4378925"/>
            <a:ext cx="18321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positions differ a lot- must be an edge!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6" name="Google Shape;126;p22"/>
          <p:cNvCxnSpPr>
            <a:stCxn id="122" idx="4"/>
            <a:endCxn id="125" idx="0"/>
          </p:cNvCxnSpPr>
          <p:nvPr/>
        </p:nvCxnSpPr>
        <p:spPr>
          <a:xfrm>
            <a:off x="3940550" y="3633675"/>
            <a:ext cx="0" cy="74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Dammertz et al.</a:t>
            </a:r>
            <a:endParaRPr sz="50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38" y="2416175"/>
            <a:ext cx="4774337" cy="20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from this paper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"</a:t>
            </a:r>
            <a:r>
              <a:rPr lang="en" b="1"/>
              <a:t>À-Trous Wavelet Transform</a:t>
            </a:r>
            <a:r>
              <a:rPr lang="en"/>
              <a:t>" - fancy name for technique to approximate blur filters like </a:t>
            </a:r>
            <a:r>
              <a:rPr lang="en" b="1"/>
              <a:t>gaussian blur</a:t>
            </a:r>
            <a:r>
              <a:rPr lang="en"/>
              <a:t> with fewer memory reads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"</a:t>
            </a:r>
            <a:r>
              <a:rPr lang="en" b="1"/>
              <a:t>Edge-Avoiding</a:t>
            </a:r>
            <a:r>
              <a:rPr lang="en"/>
              <a:t>" - filter is extended with </a:t>
            </a:r>
            <a:r>
              <a:rPr lang="en" b="1"/>
              <a:t>G-buffer</a:t>
            </a:r>
            <a:r>
              <a:rPr lang="en"/>
              <a:t>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has math </a:t>
            </a:r>
            <a:r>
              <a:rPr lang="en" i="1"/>
              <a:t>and</a:t>
            </a:r>
            <a:r>
              <a:rPr lang="en"/>
              <a:t> sample code! let's make some connections.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À-Trous - But first, Gaussian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gaussian blur</a:t>
            </a:r>
            <a:r>
              <a:rPr lang="en"/>
              <a:t> pseudocode: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pixel being blurred: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every pixel in </a:t>
            </a:r>
            <a:r>
              <a:rPr lang="en" b="1"/>
              <a:t>blur radius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multiply by a weight in a weight distribution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also called a "kernel," which can be confusing for CUDA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paper authors call this a "filter," or 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 results and write result into result buffer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3617000"/>
            <a:ext cx="4873200" cy="11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8125" y="4812050"/>
            <a:ext cx="4873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Sample 7x7 filter - https://en.wikipedia.org/wiki/Gaussian_blur</a:t>
            </a:r>
            <a:endParaRPr sz="1100">
              <a:solidFill>
                <a:srgbClr val="CCCCCC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00" y="3303750"/>
            <a:ext cx="1966649" cy="150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6069775" y="4812050"/>
            <a:ext cx="4873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https://en.wikipedia.org/wiki/Gaussian_function</a:t>
            </a:r>
            <a:endParaRPr sz="1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À-Trous - But first, Gaussian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gaussian blur</a:t>
            </a:r>
            <a:r>
              <a:rPr lang="en"/>
              <a:t> pseudocode: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pixel being blurred: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every pixel in </a:t>
            </a:r>
            <a:r>
              <a:rPr lang="en" b="1"/>
              <a:t>blur radius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multiply by a weight in a weight distribution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also called a "kernel," which can be confusing for CUDA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paper authors call this a "filter," or 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 results and write result into result buffer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For a 16x16 blur width/filter, this is 256 pixel reads for each pixel blurred!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À-Trous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gaussian by iteratively applying sparse blurs of increasing size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small filter, but space out the samples going through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blur size means more iterations instead of larger filter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5" y="2109377"/>
            <a:ext cx="9144001" cy="315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À-Trous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gaussian by iteratively applying sparse blurs of increasing size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small filter, but space out the samples going through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blur size means more iterations instead of larger filter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a 5x5 filter and 16x16 blur, this is: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 pixels read per iteration * 3 iterations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75 pixel reads per pixel blurred</a:t>
            </a:r>
            <a:r>
              <a:rPr lang="en"/>
              <a:t> instead of </a:t>
            </a:r>
            <a:r>
              <a:rPr lang="en" b="1"/>
              <a:t>256 for gaussian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number of pixel reads scales more slowly with increasing blur size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G-Buffers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per-pixel information for surfaces seen beyond just raytraced color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geometry</a:t>
            </a:r>
            <a:r>
              <a:rPr lang="en"/>
              <a:t> - surface position, surface normal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else might be useful for edge detection/detail preservation?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albedo?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surface color?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Dammertz et al.</a:t>
            </a:r>
            <a:r>
              <a:rPr lang="en"/>
              <a:t> get theirs from a rasterizer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intersection info from first bounce instead - similar to first-bounce caching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considering different material types, what are some possible limitations?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reflective?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refractive?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translucent?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and Sample Code!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25" y="1121475"/>
            <a:ext cx="26170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851" y="1170125"/>
            <a:ext cx="2511550" cy="19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/>
          <p:nvPr/>
        </p:nvSpPr>
        <p:spPr>
          <a:xfrm>
            <a:off x="7363725" y="445025"/>
            <a:ext cx="761700" cy="660300"/>
          </a:xfrm>
          <a:prstGeom prst="cloudCallout">
            <a:avLst>
              <a:gd name="adj1" fmla="val -75939"/>
              <a:gd name="adj2" fmla="val 75239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D: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854" y="3120350"/>
            <a:ext cx="2068619" cy="18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and Sample Code!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81631"/>
          <a:stretch/>
        </p:blipFill>
        <p:spPr>
          <a:xfrm>
            <a:off x="5349700" y="2536975"/>
            <a:ext cx="3369275" cy="9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00" y="1535090"/>
            <a:ext cx="3971200" cy="316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667275" y="2258975"/>
            <a:ext cx="1675200" cy="18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2898425" y="2356275"/>
            <a:ext cx="1285800" cy="33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</a:t>
            </a:r>
            <a:r>
              <a:rPr lang="en" i="1">
                <a:solidFill>
                  <a:srgbClr val="FF0000"/>
                </a:solidFill>
              </a:rPr>
              <a:t>is</a:t>
            </a:r>
            <a:r>
              <a:rPr lang="en">
                <a:solidFill>
                  <a:srgbClr val="FF0000"/>
                </a:solidFill>
              </a:rPr>
              <a:t> this?!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2" name="Google Shape;192;p31"/>
          <p:cNvCxnSpPr>
            <a:stCxn id="190" idx="3"/>
            <a:endCxn id="191" idx="1"/>
          </p:cNvCxnSpPr>
          <p:nvPr/>
        </p:nvCxnSpPr>
        <p:spPr>
          <a:xfrm>
            <a:off x="2342475" y="2349275"/>
            <a:ext cx="555900" cy="17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1"/>
          <p:cNvSpPr/>
          <p:nvPr/>
        </p:nvSpPr>
        <p:spPr>
          <a:xfrm>
            <a:off x="5421525" y="2717725"/>
            <a:ext cx="903600" cy="23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5421525" y="1974025"/>
            <a:ext cx="2141400" cy="33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aha! filter, aka `kernel`!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5" name="Google Shape;195;p31"/>
          <p:cNvCxnSpPr>
            <a:stCxn id="194" idx="1"/>
            <a:endCxn id="193" idx="1"/>
          </p:cNvCxnSpPr>
          <p:nvPr/>
        </p:nvCxnSpPr>
        <p:spPr>
          <a:xfrm>
            <a:off x="5421525" y="2140825"/>
            <a:ext cx="0" cy="69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1"/>
          <p:cNvSpPr/>
          <p:nvPr/>
        </p:nvSpPr>
        <p:spPr>
          <a:xfrm>
            <a:off x="6683400" y="172700"/>
            <a:ext cx="2460600" cy="1265100"/>
          </a:xfrm>
          <a:prstGeom prst="cloudCallout">
            <a:avLst>
              <a:gd name="adj1" fmla="val -27556"/>
              <a:gd name="adj2" fmla="val 87987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"kernel" as in "filter," not as in "CUDA kernel"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Recap - what's with denoise?</a:t>
            </a:r>
            <a:endParaRPr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and Sample Code!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00" y="1535090"/>
            <a:ext cx="3971200" cy="316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632525" y="2398075"/>
            <a:ext cx="1675200" cy="18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2898425" y="2356275"/>
            <a:ext cx="1285800" cy="33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</a:t>
            </a:r>
            <a:r>
              <a:rPr lang="en" i="1">
                <a:solidFill>
                  <a:srgbClr val="FF0000"/>
                </a:solidFill>
              </a:rPr>
              <a:t>is</a:t>
            </a:r>
            <a:r>
              <a:rPr lang="en">
                <a:solidFill>
                  <a:srgbClr val="FF0000"/>
                </a:solidFill>
              </a:rPr>
              <a:t> this?!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05" name="Google Shape;205;p32"/>
          <p:cNvCxnSpPr>
            <a:stCxn id="203" idx="3"/>
            <a:endCxn id="204" idx="1"/>
          </p:cNvCxnSpPr>
          <p:nvPr/>
        </p:nvCxnSpPr>
        <p:spPr>
          <a:xfrm>
            <a:off x="2307725" y="2488375"/>
            <a:ext cx="590700" cy="3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2"/>
          <p:cNvSpPr txBox="1"/>
          <p:nvPr/>
        </p:nvSpPr>
        <p:spPr>
          <a:xfrm>
            <a:off x="4931475" y="2022675"/>
            <a:ext cx="3663000" cy="33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Grid of integer offsets to each cell in filter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r="34576"/>
          <a:stretch/>
        </p:blipFill>
        <p:spPr>
          <a:xfrm>
            <a:off x="4717088" y="2398075"/>
            <a:ext cx="4091774" cy="21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and Sample Code!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00" y="1535090"/>
            <a:ext cx="3971200" cy="316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686475" y="3816050"/>
            <a:ext cx="2010300" cy="18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4928025" y="1974025"/>
            <a:ext cx="3940800" cy="239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`fragment shader` is a per-pixel program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`fragment shader` is called once for each iteration with increasing `stepwidth`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`for` loop handles gathering neighboring pixels based on the A-trous filter, which is 5x5 = 25 pixels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1735525" y="1626075"/>
            <a:ext cx="1239300" cy="18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2902725" y="2119050"/>
            <a:ext cx="718500" cy="18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and Sample Code! - some correspondences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825" y="1121475"/>
            <a:ext cx="26170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451" y="1170125"/>
            <a:ext cx="2511550" cy="19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454" y="3120350"/>
            <a:ext cx="2068619" cy="18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2694200" y="2525500"/>
            <a:ext cx="227700" cy="203700"/>
          </a:xfrm>
          <a:prstGeom prst="rect">
            <a:avLst/>
          </a:prstGeom>
          <a:solidFill>
            <a:srgbClr val="FF00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5761275" y="1633550"/>
            <a:ext cx="522900" cy="99900"/>
          </a:xfrm>
          <a:prstGeom prst="rect">
            <a:avLst/>
          </a:prstGeom>
          <a:solidFill>
            <a:srgbClr val="FF00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6168425" y="4350925"/>
            <a:ext cx="403800" cy="99900"/>
          </a:xfrm>
          <a:prstGeom prst="rect">
            <a:avLst/>
          </a:prstGeom>
          <a:solidFill>
            <a:srgbClr val="FF00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5923150" y="4450825"/>
            <a:ext cx="403800" cy="99900"/>
          </a:xfrm>
          <a:prstGeom prst="rect">
            <a:avLst/>
          </a:prstGeom>
          <a:solidFill>
            <a:srgbClr val="FF00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3296650" y="2563000"/>
            <a:ext cx="227700" cy="128700"/>
          </a:xfrm>
          <a:prstGeom prst="rect">
            <a:avLst/>
          </a:prstGeom>
          <a:solidFill>
            <a:srgbClr val="00FF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5226850" y="2183550"/>
            <a:ext cx="2107200" cy="73500"/>
          </a:xfrm>
          <a:prstGeom prst="rect">
            <a:avLst/>
          </a:prstGeom>
          <a:solidFill>
            <a:srgbClr val="00FF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274475" y="2907450"/>
            <a:ext cx="1524000" cy="73500"/>
          </a:xfrm>
          <a:prstGeom prst="rect">
            <a:avLst/>
          </a:prstGeom>
          <a:solidFill>
            <a:srgbClr val="FF9900">
              <a:alpha val="39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3075175" y="4277425"/>
            <a:ext cx="63300" cy="73500"/>
          </a:xfrm>
          <a:prstGeom prst="rect">
            <a:avLst/>
          </a:prstGeom>
          <a:solidFill>
            <a:srgbClr val="FF9900">
              <a:alpha val="39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2110775" y="4550725"/>
            <a:ext cx="94200" cy="145200"/>
          </a:xfrm>
          <a:prstGeom prst="rect">
            <a:avLst/>
          </a:prstGeom>
          <a:solidFill>
            <a:srgbClr val="FF9900">
              <a:alpha val="39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1832150" y="4558975"/>
            <a:ext cx="108600" cy="128700"/>
          </a:xfrm>
          <a:prstGeom prst="rect">
            <a:avLst/>
          </a:prstGeom>
          <a:solidFill>
            <a:srgbClr val="00FF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2966575" y="4277425"/>
            <a:ext cx="63300" cy="73500"/>
          </a:xfrm>
          <a:prstGeom prst="rect">
            <a:avLst/>
          </a:prstGeom>
          <a:solidFill>
            <a:srgbClr val="00FF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2798EC-0192-41E5-93CF-C06739CB6DF7}"/>
              </a:ext>
            </a:extLst>
          </p:cNvPr>
          <p:cNvSpPr/>
          <p:nvPr/>
        </p:nvSpPr>
        <p:spPr>
          <a:xfrm>
            <a:off x="2924175" y="3986212"/>
            <a:ext cx="133350" cy="157163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AD4291-58BA-455D-BFD2-117870DAA7DC}"/>
              </a:ext>
            </a:extLst>
          </p:cNvPr>
          <p:cNvSpPr/>
          <p:nvPr/>
        </p:nvSpPr>
        <p:spPr>
          <a:xfrm>
            <a:off x="5543549" y="3686175"/>
            <a:ext cx="142875" cy="10953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Pathtraced images are often noisy/grainy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true for "simple" pathtracers like the basic version of Project 3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 paths "terminate" as black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rays scatter randomly on diffuse surfaces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worse when light paths are "unlikely" to hit light 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 small lights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scenes with lots of geometry detail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reduction usually doesn't scale linearly with more iterations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time for less perceived quality improvement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oh no :(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 news for "realtime raytracing"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661263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670325" y="4482250"/>
            <a:ext cx="3821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 sample per pixel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6" y="661259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2670325" y="4482250"/>
            <a:ext cx="3821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11 samples per pixel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661263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2670325" y="4482250"/>
            <a:ext cx="3821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99 samples per pixel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46" y="661196"/>
            <a:ext cx="3821100" cy="3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2670325" y="4482250"/>
            <a:ext cx="3821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501 samples per pixel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661263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531300" y="4482250"/>
            <a:ext cx="8099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1000 samples per pixel - does it look "2x better" than 500?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7132825" y="3002900"/>
            <a:ext cx="1966800" cy="12708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what does "2x better" even mean?!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13" y="661263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196900" y="4482250"/>
            <a:ext cx="67680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1000 samples per pixel - 5x zoom - still grainy!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661275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656525" y="2685775"/>
            <a:ext cx="661200" cy="66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21"/>
          <p:cNvCxnSpPr>
            <a:stCxn id="105" idx="0"/>
          </p:cNvCxnSpPr>
          <p:nvPr/>
        </p:nvCxnSpPr>
        <p:spPr>
          <a:xfrm rot="10800000" flipH="1">
            <a:off x="1987125" y="673075"/>
            <a:ext cx="2717700" cy="201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1"/>
          <p:cNvCxnSpPr>
            <a:stCxn id="105" idx="2"/>
          </p:cNvCxnSpPr>
          <p:nvPr/>
        </p:nvCxnSpPr>
        <p:spPr>
          <a:xfrm>
            <a:off x="1987125" y="3346975"/>
            <a:ext cx="2755500" cy="111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Dark</vt:lpstr>
      <vt:lpstr>Project 4 - CUDA Denoiser</vt:lpstr>
      <vt:lpstr>Recap - what's with denoise?</vt:lpstr>
      <vt:lpstr>Pathtraced images are often noisy/grainy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Denoising - can we just "blur" out the noise?</vt:lpstr>
      <vt:lpstr>Dammertz et al.</vt:lpstr>
      <vt:lpstr>Key takeaways from this paper</vt:lpstr>
      <vt:lpstr> À-Trous - But first, Gaussian</vt:lpstr>
      <vt:lpstr> À-Trous - But first, Gaussian</vt:lpstr>
      <vt:lpstr> À-Trous</vt:lpstr>
      <vt:lpstr> À-Trous</vt:lpstr>
      <vt:lpstr>G-Buffers</vt:lpstr>
      <vt:lpstr>Math and Sample Code!</vt:lpstr>
      <vt:lpstr>Math and Sample Code!</vt:lpstr>
      <vt:lpstr>Math and Sample Code!</vt:lpstr>
      <vt:lpstr>Math and Sample Code!</vt:lpstr>
      <vt:lpstr>Math and Sample Code! - some correspondences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4 - CUDA Denoiser</dc:title>
  <cp:revision>13</cp:revision>
  <dcterms:modified xsi:type="dcterms:W3CDTF">2020-10-15T00:35:37Z</dcterms:modified>
</cp:coreProperties>
</file>